
<file path=[Content_Types].xml><?xml version="1.0" encoding="utf-8"?>
<Types xmlns="http://schemas.openxmlformats.org/package/2006/content-types">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18"/>
  </p:notesMasterIdLst>
  <p:sldIdLst>
    <p:sldId id="257" r:id="rId2"/>
    <p:sldId id="271" r:id="rId3"/>
    <p:sldId id="273" r:id="rId4"/>
    <p:sldId id="274" r:id="rId5"/>
    <p:sldId id="275" r:id="rId6"/>
    <p:sldId id="276" r:id="rId7"/>
    <p:sldId id="259" r:id="rId8"/>
    <p:sldId id="260" r:id="rId9"/>
    <p:sldId id="261" r:id="rId10"/>
    <p:sldId id="262" r:id="rId11"/>
    <p:sldId id="263" r:id="rId12"/>
    <p:sldId id="264" r:id="rId13"/>
    <p:sldId id="265" r:id="rId14"/>
    <p:sldId id="267" r:id="rId15"/>
    <p:sldId id="269" r:id="rId16"/>
    <p:sldId id="27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57" d="100"/>
          <a:sy n="157" d="100"/>
        </p:scale>
        <p:origin x="462"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E75FD6-E176-4603-A96B-AD4080FD7B90}" type="datetimeFigureOut">
              <a:rPr lang="en-US" smtClean="0"/>
              <a:t>4/10/2020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CDC515-C070-46AE-9A78-947BCA20D3BA}" type="slidenum">
              <a:rPr lang="en-US" smtClean="0"/>
              <a:t>‹#›</a:t>
            </a:fld>
            <a:endParaRPr lang="en-US"/>
          </a:p>
        </p:txBody>
      </p:sp>
    </p:spTree>
    <p:extLst>
      <p:ext uri="{BB962C8B-B14F-4D97-AF65-F5344CB8AC3E}">
        <p14:creationId xmlns:p14="http://schemas.microsoft.com/office/powerpoint/2010/main" val="2630999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 name="Google Shape;22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9" name="Google Shape;229;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1768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4/10/2020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4/10/2020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4/10/2020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4/10/2020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4/10/2020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4/10/2020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dirty="0"/>
              <a:pPr/>
              <a:t>4/10/2020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36636D-D922-432D-A958-524484B5923D}" type="datetimeFigureOut">
              <a:rPr lang="en-US" dirty="0"/>
              <a:pPr/>
              <a:t>4/10/2020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36636D-D922-432D-A958-524484B5923D}" type="datetimeFigureOut">
              <a:rPr lang="en-US" dirty="0"/>
              <a:pPr/>
              <a:t>4/10/2020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36636D-D922-432D-A958-524484B5923D}" type="datetimeFigureOut">
              <a:rPr lang="en-US" dirty="0"/>
              <a:pPr/>
              <a:t>4/10/2020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dirty="0"/>
              <a:pPr/>
              <a:t>4/10/2020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dirty="0"/>
              <a:pPr/>
              <a:t>4/10/2020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dirty="0"/>
              <a:pPr/>
              <a:t>4/10/2020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E36636D-D922-432D-A958-524484B5923D}" type="datetimeFigureOut">
              <a:rPr lang="en-US" dirty="0"/>
              <a:pPr/>
              <a:t>4/10/2020</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F28FB93-0A08-4E7D-8E63-9EFA29F1E093}"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2" r:id="rId10"/>
    <p:sldLayoutId id="2147483853" r:id="rId11"/>
    <p:sldLayoutId id="2147483854" r:id="rId12"/>
    <p:sldLayoutId id="2147483855" r:id="rId13"/>
    <p:sldLayoutId id="2147483858" r:id="rId14"/>
    <p:sldLayoutId id="2147483859" r:id="rId15"/>
    <p:sldLayoutId id="2147483850" r:id="rId16"/>
    <p:sldLayoutId id="2147483851"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1.xml"/><Relationship Id="rId7" Type="http://schemas.microsoft.com/office/2007/relationships/hdphoto" Target="../media/hdphoto1.wdp"/><Relationship Id="rId2" Type="http://schemas.openxmlformats.org/officeDocument/2006/relationships/audi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5.m4a"/><Relationship Id="rId1" Type="http://schemas.openxmlformats.org/officeDocument/2006/relationships/audio" Target="NULL" TargetMode="External"/><Relationship Id="rId6" Type="http://schemas.openxmlformats.org/officeDocument/2006/relationships/image" Target="../media/image6.png"/><Relationship Id="rId5" Type="http://schemas.openxmlformats.org/officeDocument/2006/relationships/image" Target="../media/image13.png"/><Relationship Id="rId4"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5.m4a"/><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7.m4a"/><Relationship Id="rId1" Type="http://schemas.openxmlformats.org/officeDocument/2006/relationships/audio" Target="NULL" TargetMode="External"/><Relationship Id="rId5" Type="http://schemas.openxmlformats.org/officeDocument/2006/relationships/image" Target="../media/image6.png"/><Relationship Id="rId4"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6.png"/><Relationship Id="rId5" Type="http://schemas.openxmlformats.org/officeDocument/2006/relationships/image" Target="../media/image15.png"/><Relationship Id="rId4"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6.png"/><Relationship Id="rId4"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xml"/><Relationship Id="rId7" Type="http://schemas.openxmlformats.org/officeDocument/2006/relationships/image" Target="../media/image11.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5.m4a"/><Relationship Id="rId1" Type="http://schemas.openxmlformats.org/officeDocument/2006/relationships/audio" Target="NULL" TargetMode="External"/><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Google Shape;145;p1"/>
          <p:cNvSpPr txBox="1">
            <a:spLocks noGrp="1"/>
          </p:cNvSpPr>
          <p:nvPr>
            <p:ph type="subTitle" idx="1"/>
          </p:nvPr>
        </p:nvSpPr>
        <p:spPr>
          <a:xfrm>
            <a:off x="1375982" y="2379133"/>
            <a:ext cx="9440034" cy="1049867"/>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0" lvl="0" indent="0" algn="ctr" rtl="0">
              <a:spcBef>
                <a:spcPts val="0"/>
              </a:spcBef>
              <a:spcAft>
                <a:spcPts val="0"/>
              </a:spcAft>
              <a:buSzPts val="1400"/>
              <a:buNone/>
            </a:pPr>
            <a:r>
              <a:rPr lang="en-US" dirty="0"/>
              <a:t>Our goal is to provide education and assistance for basic home plant-care.</a:t>
            </a:r>
            <a:endParaRPr dirty="0"/>
          </a:p>
        </p:txBody>
      </p:sp>
      <p:pic>
        <p:nvPicPr>
          <p:cNvPr id="2" name="Title_Slide">
            <a:hlinkClick r:id="" action="ppaction://media"/>
            <a:extLst>
              <a:ext uri="{FF2B5EF4-FFF2-40B4-BE49-F238E27FC236}">
                <a16:creationId xmlns:a16="http://schemas.microsoft.com/office/drawing/2014/main" id="{B0FC04C8-98D4-4A67-A7D3-0101F9408B0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pic>
        <p:nvPicPr>
          <p:cNvPr id="4" name="Picture 3">
            <a:extLst>
              <a:ext uri="{FF2B5EF4-FFF2-40B4-BE49-F238E27FC236}">
                <a16:creationId xmlns:a16="http://schemas.microsoft.com/office/drawing/2014/main" id="{5D910DFD-5586-48F7-959B-A1E9B90907DE}"/>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9944" b="98739" l="9798" r="89914">
                        <a14:foregroundMark x1="45245" y1="81793" x2="67435" y2="80252"/>
                        <a14:foregroundMark x1="61527" y1="81793" x2="86599" y2="97339"/>
                        <a14:foregroundMark x1="86599" y1="97339" x2="65274" y2="80252"/>
                        <a14:foregroundMark x1="68588" y1="98739" x2="68588" y2="98739"/>
                        <a14:backgroundMark x1="12248" y1="68207" x2="21470" y2="66527"/>
                        <a14:backgroundMark x1="28963" y1="85994" x2="28963" y2="85994"/>
                        <a14:backgroundMark x1="30115" y1="84454" x2="30115" y2="84454"/>
                        <a14:backgroundMark x1="27378" y1="78151" x2="16571" y2="60784"/>
                        <a14:backgroundMark x1="25216" y1="90336" x2="36023" y2="63725"/>
                        <a14:backgroundMark x1="36023" y1="63725" x2="5620" y2="61204"/>
                        <a14:backgroundMark x1="5620" y1="61204" x2="14986" y2="89636"/>
                        <a14:backgroundMark x1="14986" y1="89636" x2="19308" y2="91877"/>
                        <a14:backgroundMark x1="26801" y1="79272" x2="37176" y2="92857"/>
                        <a14:backgroundMark x1="29539" y1="69748" x2="45245" y2="94538"/>
                        <a14:backgroundMark x1="45245" y1="94538" x2="13256" y2="84174"/>
                        <a14:backgroundMark x1="13256" y1="84174" x2="12824" y2="69748"/>
                      </a14:backgroundRemoval>
                    </a14:imgEffect>
                    <a14:imgEffect>
                      <a14:saturation sat="66000"/>
                    </a14:imgEffect>
                  </a14:imgLayer>
                </a14:imgProps>
              </a:ext>
            </a:extLst>
          </a:blip>
          <a:srcRect l="30097"/>
          <a:stretch/>
        </p:blipFill>
        <p:spPr>
          <a:xfrm>
            <a:off x="5528856" y="3657599"/>
            <a:ext cx="1134287" cy="1669424"/>
          </a:xfrm>
          <a:prstGeom prst="rect">
            <a:avLst/>
          </a:prstGeom>
          <a:ln>
            <a:noFill/>
          </a:ln>
          <a:effectLst>
            <a:outerShdw blurRad="190500" algn="tl" rotWithShape="0">
              <a:srgbClr val="000000">
                <a:alpha val="70000"/>
              </a:srgbClr>
            </a:outerShdw>
          </a:effectLst>
        </p:spPr>
      </p:pic>
      <p:pic>
        <p:nvPicPr>
          <p:cNvPr id="11" name="Picture 10" descr="A picture containing drawing&#10;&#10;Description automatically generated">
            <a:extLst>
              <a:ext uri="{FF2B5EF4-FFF2-40B4-BE49-F238E27FC236}">
                <a16:creationId xmlns:a16="http://schemas.microsoft.com/office/drawing/2014/main" id="{25E2D4E3-5306-4D32-9D6A-87DE43490B53}"/>
              </a:ext>
            </a:extLst>
          </p:cNvPr>
          <p:cNvPicPr>
            <a:picLocks noChangeAspect="1"/>
          </p:cNvPicPr>
          <p:nvPr/>
        </p:nvPicPr>
        <p:blipFill>
          <a:blip r:embed="rId8"/>
          <a:stretch>
            <a:fillRect/>
          </a:stretch>
        </p:blipFill>
        <p:spPr>
          <a:xfrm>
            <a:off x="3547866" y="1472062"/>
            <a:ext cx="5096266" cy="116433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170"/>
    </mc:Choice>
    <mc:Fallback xmlns="">
      <p:transition spd="slow" advClick="0" advTm="1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27" objId="2"/>
        <p14:stopEvt time="17823" objId="2"/>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6"/>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4000"/>
              <a:buFont typeface="Lustria"/>
              <a:buNone/>
            </a:pPr>
            <a:r>
              <a:rPr lang="en-US"/>
              <a:t>Design Diagram Level II</a:t>
            </a:r>
            <a:endParaRPr/>
          </a:p>
        </p:txBody>
      </p:sp>
      <p:pic>
        <p:nvPicPr>
          <p:cNvPr id="183" name="Google Shape;183;p6"/>
          <p:cNvPicPr preferRelativeResize="0">
            <a:picLocks noGrp="1"/>
          </p:cNvPicPr>
          <p:nvPr>
            <p:ph type="body" idx="1"/>
          </p:nvPr>
        </p:nvPicPr>
        <p:blipFill>
          <a:blip r:embed="rId5"/>
          <a:srcRect/>
          <a:stretch/>
        </p:blipFill>
        <p:spPr>
          <a:xfrm>
            <a:off x="1772459" y="1779669"/>
            <a:ext cx="8637557" cy="405923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 name="Design Diagrams">
            <a:hlinkClick r:id="" action="ppaction://media"/>
            <a:extLst>
              <a:ext uri="{FF2B5EF4-FFF2-40B4-BE49-F238E27FC236}">
                <a16:creationId xmlns:a16="http://schemas.microsoft.com/office/drawing/2014/main" id="{30050805-37DA-4D4A-BECC-36B4B2A11A22}"/>
              </a:ext>
            </a:extLst>
          </p:cNvPr>
          <p:cNvPicPr>
            <a:picLocks noChangeAspect="1"/>
          </p:cNvPicPr>
          <p:nvPr>
            <a:audioFile r:link="rId1"/>
            <p:extLst>
              <p:ext uri="{DAA4B4D4-6D71-4841-9C94-3DE7FCFB9230}">
                <p14:media xmlns:p14="http://schemas.microsoft.com/office/powerpoint/2010/main" r:embed="rId2">
                  <p14:trim st="14000" end="28984"/>
                </p14:media>
              </p:ext>
            </p:extLst>
          </p:nvPr>
        </p:nvPicPr>
        <p:blipFill>
          <a:blip r:embed="rId6"/>
          <a:stretch>
            <a:fillRect/>
          </a:stretch>
        </p:blipFill>
        <p:spPr>
          <a:xfrm>
            <a:off x="1839913" y="2454275"/>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230"/>
    </mc:Choice>
    <mc:Fallback xmlns="">
      <p:transition spd="slow" advClick="0" advTm="2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7"/>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4000"/>
              <a:buFont typeface="Lustria"/>
              <a:buNone/>
            </a:pPr>
            <a:r>
              <a:rPr lang="en-US"/>
              <a:t>Design Diagram Level III</a:t>
            </a:r>
            <a:endParaRPr/>
          </a:p>
        </p:txBody>
      </p:sp>
      <p:pic>
        <p:nvPicPr>
          <p:cNvPr id="2" name="Design Diagrams">
            <a:hlinkClick r:id="" action="ppaction://media"/>
            <a:extLst>
              <a:ext uri="{FF2B5EF4-FFF2-40B4-BE49-F238E27FC236}">
                <a16:creationId xmlns:a16="http://schemas.microsoft.com/office/drawing/2014/main" id="{8B6A5A18-6E71-4EEC-9843-E39521E53E51}"/>
              </a:ext>
            </a:extLst>
          </p:cNvPr>
          <p:cNvPicPr>
            <a:picLocks noChangeAspect="1"/>
          </p:cNvPicPr>
          <p:nvPr>
            <a:audioFile r:link="rId1"/>
            <p:extLst>
              <p:ext uri="{DAA4B4D4-6D71-4841-9C94-3DE7FCFB9230}">
                <p14:media xmlns:p14="http://schemas.microsoft.com/office/powerpoint/2010/main" r:embed="rId2">
                  <p14:trim st="37000"/>
                </p14:media>
              </p:ext>
            </p:extLst>
          </p:nvPr>
        </p:nvPicPr>
        <p:blipFill>
          <a:blip r:embed="rId5"/>
          <a:stretch>
            <a:fillRect/>
          </a:stretch>
        </p:blipFill>
        <p:spPr>
          <a:xfrm>
            <a:off x="889000" y="1936750"/>
            <a:ext cx="609600" cy="609600"/>
          </a:xfrm>
          <a:prstGeom prst="rect">
            <a:avLst/>
          </a:prstGeom>
        </p:spPr>
      </p:pic>
      <p:pic>
        <p:nvPicPr>
          <p:cNvPr id="6" name="Content Placeholder 5" descr="A screenshot of a map&#10;&#10;Description automatically generated">
            <a:extLst>
              <a:ext uri="{FF2B5EF4-FFF2-40B4-BE49-F238E27FC236}">
                <a16:creationId xmlns:a16="http://schemas.microsoft.com/office/drawing/2014/main" id="{B46BD1CF-2874-4484-ADC3-F51AE129214C}"/>
              </a:ext>
            </a:extLst>
          </p:cNvPr>
          <p:cNvPicPr>
            <a:picLocks noGrp="1" noChangeAspect="1"/>
          </p:cNvPicPr>
          <p:nvPr>
            <p:ph idx="1"/>
          </p:nvPr>
        </p:nvPicPr>
        <p:blipFill>
          <a:blip r:embed="rId6"/>
          <a:stretch>
            <a:fillRect/>
          </a:stretch>
        </p:blipFill>
        <p:spPr>
          <a:xfrm>
            <a:off x="1766929" y="1731963"/>
            <a:ext cx="8648617" cy="405923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mc:AlternateContent xmlns:mc="http://schemas.openxmlformats.org/markup-compatibility/2006" xmlns:p14="http://schemas.microsoft.com/office/powerpoint/2010/main">
    <mc:Choice Requires="p14">
      <p:transition spd="slow" p14:dur="2000" advClick="0" advTm="280"/>
    </mc:Choice>
    <mc:Fallback xmlns="">
      <p:transition spd="slow" advClick="0" advTm="2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9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8"/>
          <p:cNvSpPr txBox="1">
            <a:spLocks noGrp="1"/>
          </p:cNvSpPr>
          <p:nvPr>
            <p:ph type="title"/>
          </p:nvPr>
        </p:nvSpPr>
        <p:spPr>
          <a:xfrm>
            <a:off x="919119" y="249092"/>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4000"/>
              <a:buFont typeface="Lustria"/>
              <a:buNone/>
            </a:pPr>
            <a:r>
              <a:rPr lang="en-US" dirty="0"/>
              <a:t>Project Constraints</a:t>
            </a:r>
            <a:endParaRPr dirty="0"/>
          </a:p>
        </p:txBody>
      </p:sp>
      <p:sp>
        <p:nvSpPr>
          <p:cNvPr id="195" name="Google Shape;195;p8"/>
          <p:cNvSpPr txBox="1">
            <a:spLocks noGrp="1"/>
          </p:cNvSpPr>
          <p:nvPr>
            <p:ph type="body" idx="1"/>
          </p:nvPr>
        </p:nvSpPr>
        <p:spPr>
          <a:xfrm>
            <a:off x="913800" y="1436914"/>
            <a:ext cx="4482000" cy="504011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fontScale="85000" lnSpcReduction="10000"/>
          </a:bodyPr>
          <a:lstStyle/>
          <a:p>
            <a:pPr marL="0" marR="0" lvl="0" indent="0" algn="l" rtl="0">
              <a:lnSpc>
                <a:spcPct val="115000"/>
              </a:lnSpc>
              <a:spcBef>
                <a:spcPts val="1200"/>
              </a:spcBef>
              <a:spcAft>
                <a:spcPts val="0"/>
              </a:spcAft>
              <a:buClr>
                <a:srgbClr val="FFFFFF"/>
              </a:buClr>
              <a:buSzPts val="2000"/>
              <a:buNone/>
            </a:pPr>
            <a:r>
              <a:rPr lang="en-US" b="1" dirty="0"/>
              <a:t>Financial</a:t>
            </a:r>
          </a:p>
          <a:p>
            <a:pPr marL="342900" marR="0" lvl="0" indent="-352990" algn="l" rtl="0">
              <a:lnSpc>
                <a:spcPct val="115000"/>
              </a:lnSpc>
              <a:spcBef>
                <a:spcPts val="1200"/>
              </a:spcBef>
              <a:spcAft>
                <a:spcPts val="0"/>
              </a:spcAft>
              <a:buClr>
                <a:srgbClr val="FFFFFF"/>
              </a:buClr>
              <a:buSzPts val="2000"/>
              <a:buFont typeface="Lustria"/>
              <a:buChar char="-"/>
            </a:pPr>
            <a:endParaRPr dirty="0"/>
          </a:p>
          <a:p>
            <a:pPr marR="0" lvl="1" algn="l" rtl="0">
              <a:lnSpc>
                <a:spcPct val="115000"/>
              </a:lnSpc>
              <a:spcBef>
                <a:spcPts val="0"/>
              </a:spcBef>
              <a:spcAft>
                <a:spcPts val="0"/>
              </a:spcAft>
              <a:buClr>
                <a:srgbClr val="FFFFFF"/>
              </a:buClr>
              <a:buSzPts val="1260"/>
              <a:buFont typeface="Arial" panose="020B0604020202020204" pitchFamily="34" charset="0"/>
              <a:buChar char="•"/>
            </a:pPr>
            <a:r>
              <a:rPr lang="en-US" sz="2000" dirty="0"/>
              <a:t>Hardware costs</a:t>
            </a:r>
            <a:endParaRPr sz="2000" dirty="0"/>
          </a:p>
          <a:p>
            <a:pPr marR="0" lvl="2" algn="l" rtl="0">
              <a:lnSpc>
                <a:spcPct val="115000"/>
              </a:lnSpc>
              <a:spcBef>
                <a:spcPts val="0"/>
              </a:spcBef>
              <a:spcAft>
                <a:spcPts val="0"/>
              </a:spcAft>
              <a:buClr>
                <a:srgbClr val="FFFFFF"/>
              </a:buClr>
              <a:buSzPts val="1260"/>
              <a:buFont typeface="Courier New" panose="02070309020205020404" pitchFamily="49" charset="0"/>
              <a:buChar char="o"/>
            </a:pPr>
            <a:r>
              <a:rPr lang="en-US" sz="2000" dirty="0"/>
              <a:t>Raspberry Pi - ~$40</a:t>
            </a:r>
            <a:endParaRPr sz="2000" dirty="0"/>
          </a:p>
          <a:p>
            <a:pPr marR="0" lvl="2" algn="l" rtl="0">
              <a:lnSpc>
                <a:spcPct val="115000"/>
              </a:lnSpc>
              <a:spcBef>
                <a:spcPts val="0"/>
              </a:spcBef>
              <a:spcAft>
                <a:spcPts val="0"/>
              </a:spcAft>
              <a:buClr>
                <a:srgbClr val="FFFFFF"/>
              </a:buClr>
              <a:buSzPts val="1260"/>
              <a:buFont typeface="Courier New" panose="02070309020205020404" pitchFamily="49" charset="0"/>
              <a:buChar char="o"/>
            </a:pPr>
            <a:r>
              <a:rPr lang="en-US" sz="2000" dirty="0"/>
              <a:t>Soil moisture sensor - ~$10 - $15</a:t>
            </a:r>
          </a:p>
          <a:p>
            <a:pPr marR="0" lvl="2" algn="l" rtl="0">
              <a:lnSpc>
                <a:spcPct val="115000"/>
              </a:lnSpc>
              <a:spcBef>
                <a:spcPts val="0"/>
              </a:spcBef>
              <a:spcAft>
                <a:spcPts val="0"/>
              </a:spcAft>
              <a:buClr>
                <a:srgbClr val="FFFFFF"/>
              </a:buClr>
              <a:buSzPts val="1260"/>
              <a:buFont typeface="Courier New" panose="02070309020205020404" pitchFamily="49" charset="0"/>
              <a:buChar char="o"/>
            </a:pPr>
            <a:endParaRPr sz="2000" dirty="0"/>
          </a:p>
          <a:p>
            <a:pPr marR="0" lvl="2" algn="l" rtl="0">
              <a:lnSpc>
                <a:spcPct val="115000"/>
              </a:lnSpc>
              <a:spcBef>
                <a:spcPts val="0"/>
              </a:spcBef>
              <a:spcAft>
                <a:spcPts val="0"/>
              </a:spcAft>
              <a:buClr>
                <a:srgbClr val="FFFFFF"/>
              </a:buClr>
              <a:buSzPts val="1260"/>
              <a:buFont typeface="Courier New" panose="02070309020205020404" pitchFamily="49" charset="0"/>
              <a:buChar char="o"/>
            </a:pPr>
            <a:r>
              <a:rPr lang="en-US" sz="2000" dirty="0"/>
              <a:t>Humidity sensor - ~$10</a:t>
            </a:r>
            <a:endParaRPr sz="2000" dirty="0"/>
          </a:p>
          <a:p>
            <a:pPr marR="0" lvl="2" algn="l" rtl="0">
              <a:lnSpc>
                <a:spcPct val="115000"/>
              </a:lnSpc>
              <a:spcBef>
                <a:spcPts val="0"/>
              </a:spcBef>
              <a:spcAft>
                <a:spcPts val="0"/>
              </a:spcAft>
              <a:buClr>
                <a:srgbClr val="FFFFFF"/>
              </a:buClr>
              <a:buSzPts val="1260"/>
              <a:buFont typeface="Courier New" panose="02070309020205020404" pitchFamily="49" charset="0"/>
              <a:buChar char="o"/>
            </a:pPr>
            <a:r>
              <a:rPr lang="en-US" sz="2000" dirty="0"/>
              <a:t>Light intensity sensor - ~$9</a:t>
            </a:r>
            <a:endParaRPr sz="2000" dirty="0"/>
          </a:p>
          <a:p>
            <a:pPr marR="0" lvl="2" algn="l" rtl="0">
              <a:lnSpc>
                <a:spcPct val="115000"/>
              </a:lnSpc>
              <a:spcBef>
                <a:spcPts val="0"/>
              </a:spcBef>
              <a:spcAft>
                <a:spcPts val="0"/>
              </a:spcAft>
              <a:buClr>
                <a:srgbClr val="FFFFFF"/>
              </a:buClr>
              <a:buSzPts val="1260"/>
              <a:buFont typeface="Courier New" panose="02070309020205020404" pitchFamily="49" charset="0"/>
              <a:buChar char="o"/>
            </a:pPr>
            <a:r>
              <a:rPr lang="en-US" sz="2000" dirty="0"/>
              <a:t>Soil pH detector: ~$10</a:t>
            </a:r>
          </a:p>
          <a:p>
            <a:pPr marR="0" lvl="2" algn="l" rtl="0">
              <a:lnSpc>
                <a:spcPct val="115000"/>
              </a:lnSpc>
              <a:spcBef>
                <a:spcPts val="0"/>
              </a:spcBef>
              <a:spcAft>
                <a:spcPts val="0"/>
              </a:spcAft>
              <a:buClr>
                <a:srgbClr val="FFFFFF"/>
              </a:buClr>
              <a:buSzPts val="1260"/>
              <a:buFont typeface="Arial" panose="020B0604020202020204" pitchFamily="34" charset="0"/>
              <a:buChar char="•"/>
            </a:pPr>
            <a:endParaRPr sz="2000" dirty="0"/>
          </a:p>
          <a:p>
            <a:pPr marR="0" lvl="1" algn="l" rtl="0">
              <a:lnSpc>
                <a:spcPct val="115000"/>
              </a:lnSpc>
              <a:spcBef>
                <a:spcPts val="0"/>
              </a:spcBef>
              <a:spcAft>
                <a:spcPts val="0"/>
              </a:spcAft>
              <a:buClr>
                <a:srgbClr val="FFFFFF"/>
              </a:buClr>
              <a:buSzPts val="1260"/>
              <a:buFont typeface="Arial" panose="020B0604020202020204" pitchFamily="34" charset="0"/>
              <a:buChar char="•"/>
            </a:pPr>
            <a:r>
              <a:rPr lang="en-US" sz="2000" dirty="0"/>
              <a:t>Using free software</a:t>
            </a:r>
          </a:p>
          <a:p>
            <a:pPr marR="0" lvl="1" algn="l" rtl="0">
              <a:lnSpc>
                <a:spcPct val="115000"/>
              </a:lnSpc>
              <a:spcBef>
                <a:spcPts val="0"/>
              </a:spcBef>
              <a:spcAft>
                <a:spcPts val="0"/>
              </a:spcAft>
              <a:buClr>
                <a:srgbClr val="FFFFFF"/>
              </a:buClr>
              <a:buSzPts val="1260"/>
              <a:buFont typeface="Arial" panose="020B0604020202020204" pitchFamily="34" charset="0"/>
              <a:buChar char="•"/>
            </a:pPr>
            <a:endParaRPr sz="2000" dirty="0"/>
          </a:p>
          <a:p>
            <a:pPr marR="0" lvl="1" algn="l" rtl="0">
              <a:lnSpc>
                <a:spcPct val="115000"/>
              </a:lnSpc>
              <a:spcBef>
                <a:spcPts val="0"/>
              </a:spcBef>
              <a:spcAft>
                <a:spcPts val="0"/>
              </a:spcAft>
              <a:buClr>
                <a:srgbClr val="FFFFFF"/>
              </a:buClr>
              <a:buSzPts val="1260"/>
              <a:buFont typeface="Arial" panose="020B0604020202020204" pitchFamily="34" charset="0"/>
              <a:buChar char="•"/>
            </a:pPr>
            <a:r>
              <a:rPr lang="en-US" sz="2000" dirty="0"/>
              <a:t>Testing supplies</a:t>
            </a:r>
            <a:endParaRPr sz="2000" dirty="0"/>
          </a:p>
          <a:p>
            <a:pPr marR="0" lvl="2" algn="l" rtl="0">
              <a:lnSpc>
                <a:spcPct val="115000"/>
              </a:lnSpc>
              <a:spcBef>
                <a:spcPts val="0"/>
              </a:spcBef>
              <a:spcAft>
                <a:spcPts val="0"/>
              </a:spcAft>
              <a:buClr>
                <a:srgbClr val="FFFFFF"/>
              </a:buClr>
              <a:buSzPts val="1260"/>
              <a:buFont typeface="Courier New" panose="02070309020205020404" pitchFamily="49" charset="0"/>
              <a:buChar char="o"/>
            </a:pPr>
            <a:r>
              <a:rPr lang="en-US" dirty="0"/>
              <a:t>P</a:t>
            </a:r>
            <a:r>
              <a:rPr lang="en-US" sz="2000" dirty="0"/>
              <a:t>ots, plants, soil, etc.</a:t>
            </a:r>
            <a:endParaRPr sz="2000" dirty="0"/>
          </a:p>
          <a:p>
            <a:pPr marR="0" lvl="2" algn="l" rtl="0">
              <a:lnSpc>
                <a:spcPct val="115000"/>
              </a:lnSpc>
              <a:spcBef>
                <a:spcPts val="0"/>
              </a:spcBef>
              <a:spcAft>
                <a:spcPts val="0"/>
              </a:spcAft>
              <a:buClr>
                <a:srgbClr val="FFFFFF"/>
              </a:buClr>
              <a:buSzPts val="1260"/>
              <a:buFont typeface="Courier New" panose="02070309020205020404" pitchFamily="49" charset="0"/>
              <a:buChar char="o"/>
            </a:pPr>
            <a:r>
              <a:rPr lang="en-US" sz="2000" dirty="0"/>
              <a:t>~$40</a:t>
            </a:r>
          </a:p>
          <a:p>
            <a:pPr marR="0" lvl="2" algn="l" rtl="0">
              <a:lnSpc>
                <a:spcPct val="115000"/>
              </a:lnSpc>
              <a:spcBef>
                <a:spcPts val="0"/>
              </a:spcBef>
              <a:spcAft>
                <a:spcPts val="0"/>
              </a:spcAft>
              <a:buClr>
                <a:srgbClr val="FFFFFF"/>
              </a:buClr>
              <a:buSzPts val="1260"/>
              <a:buFont typeface="Arial" panose="020B0604020202020204" pitchFamily="34" charset="0"/>
              <a:buChar char="•"/>
            </a:pPr>
            <a:endParaRPr sz="2000" dirty="0"/>
          </a:p>
          <a:p>
            <a:pPr marL="450000" marR="0" lvl="1" indent="0" algn="l" rtl="0">
              <a:lnSpc>
                <a:spcPct val="115000"/>
              </a:lnSpc>
              <a:spcBef>
                <a:spcPts val="0"/>
              </a:spcBef>
              <a:spcAft>
                <a:spcPts val="0"/>
              </a:spcAft>
              <a:buClr>
                <a:srgbClr val="FFFFFF"/>
              </a:buClr>
              <a:buSzPts val="1260"/>
              <a:buNone/>
            </a:pPr>
            <a:r>
              <a:rPr lang="en-US" sz="2000" dirty="0"/>
              <a:t>Total Estimated Cost: $125</a:t>
            </a:r>
            <a:endParaRPr dirty="0"/>
          </a:p>
        </p:txBody>
      </p:sp>
      <p:sp>
        <p:nvSpPr>
          <p:cNvPr id="196" name="Google Shape;196;p8"/>
          <p:cNvSpPr txBox="1">
            <a:spLocks noGrp="1"/>
          </p:cNvSpPr>
          <p:nvPr>
            <p:ph type="body" idx="1"/>
          </p:nvPr>
        </p:nvSpPr>
        <p:spPr>
          <a:xfrm>
            <a:off x="6560400" y="1436913"/>
            <a:ext cx="4981800" cy="4833111"/>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0" marR="0" lvl="0" indent="0" algn="l" rtl="0">
              <a:lnSpc>
                <a:spcPct val="115000"/>
              </a:lnSpc>
              <a:spcBef>
                <a:spcPts val="1200"/>
              </a:spcBef>
              <a:spcAft>
                <a:spcPts val="0"/>
              </a:spcAft>
              <a:buClr>
                <a:srgbClr val="FFFFFF"/>
              </a:buClr>
              <a:buSzPts val="2000"/>
              <a:buNone/>
            </a:pPr>
            <a:r>
              <a:rPr lang="en-US" b="1" dirty="0"/>
              <a:t>Professional</a:t>
            </a:r>
          </a:p>
          <a:p>
            <a:pPr marL="450000" marR="0" lvl="1" indent="0" algn="l" rtl="0">
              <a:lnSpc>
                <a:spcPct val="115000"/>
              </a:lnSpc>
              <a:spcBef>
                <a:spcPts val="0"/>
              </a:spcBef>
              <a:spcAft>
                <a:spcPts val="0"/>
              </a:spcAft>
              <a:buSzPts val="1260"/>
              <a:buNone/>
            </a:pPr>
            <a:endParaRPr dirty="0"/>
          </a:p>
          <a:p>
            <a:pPr marL="735750" marR="0" lvl="1" indent="-285750" algn="l" rtl="0">
              <a:lnSpc>
                <a:spcPct val="115000"/>
              </a:lnSpc>
              <a:spcBef>
                <a:spcPts val="0"/>
              </a:spcBef>
              <a:spcAft>
                <a:spcPts val="0"/>
              </a:spcAft>
              <a:buSzPts val="1260"/>
              <a:buFont typeface="Arial" panose="020B0604020202020204" pitchFamily="34" charset="0"/>
              <a:buChar char="•"/>
            </a:pPr>
            <a:r>
              <a:rPr lang="en-US" dirty="0"/>
              <a:t>We know little about plant life and care</a:t>
            </a:r>
          </a:p>
          <a:p>
            <a:pPr marL="450000" marR="0" lvl="1" indent="0" algn="l" rtl="0">
              <a:lnSpc>
                <a:spcPct val="115000"/>
              </a:lnSpc>
              <a:spcBef>
                <a:spcPts val="0"/>
              </a:spcBef>
              <a:spcAft>
                <a:spcPts val="0"/>
              </a:spcAft>
              <a:buSzPts val="1260"/>
              <a:buNone/>
            </a:pPr>
            <a:endParaRPr dirty="0"/>
          </a:p>
          <a:p>
            <a:pPr marL="735750" marR="0" lvl="1" indent="-285750" algn="l" rtl="0">
              <a:lnSpc>
                <a:spcPct val="115000"/>
              </a:lnSpc>
              <a:spcBef>
                <a:spcPts val="0"/>
              </a:spcBef>
              <a:spcAft>
                <a:spcPts val="0"/>
              </a:spcAft>
              <a:buSzPts val="1260"/>
              <a:buFont typeface="Arial" panose="020B0604020202020204" pitchFamily="34" charset="0"/>
              <a:buChar char="•"/>
            </a:pPr>
            <a:r>
              <a:rPr lang="en-US" dirty="0"/>
              <a:t>We have decided to work with a professor in the horticulture department to supplement our plant knowledge</a:t>
            </a:r>
            <a:endParaRPr dirty="0"/>
          </a:p>
        </p:txBody>
      </p:sp>
      <p:pic>
        <p:nvPicPr>
          <p:cNvPr id="2" name="Project_Constraints">
            <a:hlinkClick r:id="" action="ppaction://media"/>
            <a:extLst>
              <a:ext uri="{FF2B5EF4-FFF2-40B4-BE49-F238E27FC236}">
                <a16:creationId xmlns:a16="http://schemas.microsoft.com/office/drawing/2014/main" id="{B8C95105-2453-44DE-A69E-94547A194B9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83188" y="2879725"/>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420"/>
    </mc:Choice>
    <mc:Fallback xmlns="">
      <p:transition spd="slow" advClick="0" advTm="4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49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7" fill="hold" display="0">
                  <p:stCondLst>
                    <p:cond delay="indefinite"/>
                  </p:stCondLst>
                  <p:endCondLst>
                    <p:cond evt="onStopAudio" delay="0">
                      <p:tgtEl>
                        <p:sldTgt/>
                      </p:tgtEl>
                    </p:cond>
                  </p:endCondLst>
                </p:cTn>
                <p:tgtEl>
                  <p:spTgt spid="2"/>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9"/>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4000"/>
              <a:buFont typeface="Lustria"/>
              <a:buNone/>
            </a:pPr>
            <a:r>
              <a:rPr lang="en-US"/>
              <a:t>Current State of Project</a:t>
            </a:r>
            <a:endParaRPr/>
          </a:p>
        </p:txBody>
      </p:sp>
      <p:sp>
        <p:nvSpPr>
          <p:cNvPr id="202" name="Google Shape;202;p9"/>
          <p:cNvSpPr txBox="1">
            <a:spLocks noGrp="1"/>
          </p:cNvSpPr>
          <p:nvPr>
            <p:ph type="body" idx="1"/>
          </p:nvPr>
        </p:nvSpPr>
        <p:spPr>
          <a:xfrm>
            <a:off x="913795" y="1732449"/>
            <a:ext cx="10353762" cy="405875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342900" lvl="0" indent="-352990" algn="l" rtl="0">
              <a:lnSpc>
                <a:spcPct val="115000"/>
              </a:lnSpc>
              <a:spcBef>
                <a:spcPts val="1200"/>
              </a:spcBef>
              <a:spcAft>
                <a:spcPts val="0"/>
              </a:spcAft>
              <a:buClr>
                <a:srgbClr val="FFFFFF"/>
              </a:buClr>
              <a:buSzPts val="2000"/>
              <a:buFont typeface="Lustria"/>
              <a:buChar char="-"/>
            </a:pPr>
            <a:r>
              <a:rPr lang="en-US" dirty="0"/>
              <a:t>Project Complete</a:t>
            </a:r>
          </a:p>
          <a:p>
            <a:pPr lvl="1" indent="-352990">
              <a:lnSpc>
                <a:spcPct val="115000"/>
              </a:lnSpc>
              <a:spcBef>
                <a:spcPts val="1200"/>
              </a:spcBef>
              <a:spcAft>
                <a:spcPts val="0"/>
              </a:spcAft>
              <a:buClr>
                <a:srgbClr val="FFFFFF"/>
              </a:buClr>
              <a:buSzPts val="2000"/>
              <a:buFont typeface="Lustria"/>
              <a:buChar char="-"/>
            </a:pPr>
            <a:r>
              <a:rPr lang="en-US" dirty="0"/>
              <a:t>API written utilizing </a:t>
            </a:r>
            <a:r>
              <a:rPr lang="en-US" dirty="0" err="1"/>
              <a:t>gRPC</a:t>
            </a:r>
            <a:r>
              <a:rPr lang="en-US" dirty="0"/>
              <a:t> to handle interactions between clients, servers, and DB.</a:t>
            </a:r>
          </a:p>
          <a:p>
            <a:pPr lvl="1" indent="-352990">
              <a:lnSpc>
                <a:spcPct val="115000"/>
              </a:lnSpc>
              <a:spcBef>
                <a:spcPts val="1200"/>
              </a:spcBef>
              <a:spcAft>
                <a:spcPts val="0"/>
              </a:spcAft>
              <a:buClr>
                <a:srgbClr val="FFFFFF"/>
              </a:buClr>
              <a:buSzPts val="2000"/>
              <a:buFont typeface="Lustria"/>
              <a:buChar char="-"/>
            </a:pPr>
            <a:r>
              <a:rPr lang="en-US" dirty="0"/>
              <a:t>Android Client for monitoring plant health</a:t>
            </a:r>
          </a:p>
          <a:p>
            <a:pPr lvl="1" indent="-352990">
              <a:lnSpc>
                <a:spcPct val="115000"/>
              </a:lnSpc>
              <a:spcBef>
                <a:spcPts val="1200"/>
              </a:spcBef>
              <a:spcAft>
                <a:spcPts val="0"/>
              </a:spcAft>
              <a:buClr>
                <a:srgbClr val="FFFFFF"/>
              </a:buClr>
              <a:buSzPts val="2000"/>
              <a:buFont typeface="Lustria"/>
              <a:buChar char="-"/>
            </a:pPr>
            <a:r>
              <a:rPr lang="en-US" dirty="0"/>
              <a:t>Pi Hub collecting sensor data</a:t>
            </a:r>
          </a:p>
          <a:p>
            <a:pPr lvl="1" indent="-352990">
              <a:lnSpc>
                <a:spcPct val="115000"/>
              </a:lnSpc>
              <a:spcBef>
                <a:spcPts val="1200"/>
              </a:spcBef>
              <a:spcAft>
                <a:spcPts val="0"/>
              </a:spcAft>
              <a:buClr>
                <a:srgbClr val="FFFFFF"/>
              </a:buClr>
              <a:buSzPts val="2000"/>
              <a:buFont typeface="Lustria"/>
              <a:buChar char="-"/>
            </a:pPr>
            <a:r>
              <a:rPr lang="en-US" dirty="0"/>
              <a:t>Azure SQL Database storing historical data</a:t>
            </a:r>
            <a:endParaRPr dirty="0"/>
          </a:p>
        </p:txBody>
      </p:sp>
      <p:pic>
        <p:nvPicPr>
          <p:cNvPr id="2" name="Current State">
            <a:hlinkClick r:id="" action="ppaction://media"/>
            <a:extLst>
              <a:ext uri="{FF2B5EF4-FFF2-40B4-BE49-F238E27FC236}">
                <a16:creationId xmlns:a16="http://schemas.microsoft.com/office/drawing/2014/main" id="{55F1F045-9372-4E08-ADAB-C7C0839609F4}"/>
              </a:ext>
            </a:extLst>
          </p:cNvPr>
          <p:cNvPicPr>
            <a:picLocks noChangeAspect="1"/>
          </p:cNvPicPr>
          <p:nvPr>
            <a:audioFile r:link="rId1"/>
            <p:extLst>
              <p:ext uri="{DAA4B4D4-6D71-4841-9C94-3DE7FCFB9230}">
                <p14:media xmlns:p14="http://schemas.microsoft.com/office/powerpoint/2010/main" r:embed="rId2">
                  <p14:trim end="1648"/>
                </p14:media>
              </p:ext>
            </p:extLst>
          </p:nvPr>
        </p:nvPicPr>
        <p:blipFill>
          <a:blip r:embed="rId5"/>
          <a:stretch>
            <a:fillRect/>
          </a:stretch>
        </p:blipFill>
        <p:spPr>
          <a:xfrm>
            <a:off x="4784725" y="3589338"/>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500"/>
    </mc:Choice>
    <mc:Fallback xmlns="">
      <p:transition spd="slow" advClick="0" advTm="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11"/>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4000"/>
              <a:buFont typeface="Lustria"/>
              <a:buNone/>
            </a:pPr>
            <a:r>
              <a:rPr lang="en-US" dirty="0"/>
              <a:t>Project Timeline &amp; Milestones</a:t>
            </a:r>
            <a:endParaRPr dirty="0"/>
          </a:p>
        </p:txBody>
      </p:sp>
      <p:pic>
        <p:nvPicPr>
          <p:cNvPr id="214" name="Google Shape;214;p11"/>
          <p:cNvPicPr preferRelativeResize="0"/>
          <p:nvPr/>
        </p:nvPicPr>
        <p:blipFill rotWithShape="1">
          <a:blip r:embed="rId5">
            <a:alphaModFix/>
          </a:blip>
          <a:srcRect t="21309"/>
          <a:stretch/>
        </p:blipFill>
        <p:spPr>
          <a:xfrm>
            <a:off x="116413" y="1948408"/>
            <a:ext cx="11948525" cy="4126410"/>
          </a:xfrm>
          <a:prstGeom prst="rect">
            <a:avLst/>
          </a:prstGeom>
          <a:noFill/>
          <a:ln>
            <a:noFill/>
          </a:ln>
        </p:spPr>
      </p:pic>
      <p:pic>
        <p:nvPicPr>
          <p:cNvPr id="2" name="Project_Timeline">
            <a:hlinkClick r:id="" action="ppaction://media"/>
            <a:extLst>
              <a:ext uri="{FF2B5EF4-FFF2-40B4-BE49-F238E27FC236}">
                <a16:creationId xmlns:a16="http://schemas.microsoft.com/office/drawing/2014/main" id="{DB04E06D-356D-4E9F-850E-9AE05FB1EF7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955800" y="3402013"/>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480"/>
    </mc:Choice>
    <mc:Fallback xmlns="">
      <p:transition spd="slow" advClick="0" advTm="4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5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7" fill="hold" display="0">
                  <p:stCondLst>
                    <p:cond delay="indefinite"/>
                  </p:stCondLst>
                  <p:endCondLst>
                    <p:cond evt="onStopAudio" delay="0">
                      <p:tgtEl>
                        <p:sldTgt/>
                      </p:tgtEl>
                    </p:cond>
                  </p:endCondLst>
                </p:cTn>
                <p:tgtEl>
                  <p:spTgt spid="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3"/>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4000"/>
              <a:buFont typeface="Lustria"/>
              <a:buNone/>
            </a:pPr>
            <a:r>
              <a:rPr lang="en-US" dirty="0"/>
              <a:t>Demo</a:t>
            </a:r>
            <a:endParaRPr dirty="0"/>
          </a:p>
        </p:txBody>
      </p:sp>
      <p:sp>
        <p:nvSpPr>
          <p:cNvPr id="226" name="Google Shape;226;p13"/>
          <p:cNvSpPr txBox="1">
            <a:spLocks noGrp="1"/>
          </p:cNvSpPr>
          <p:nvPr>
            <p:ph type="body" idx="1"/>
          </p:nvPr>
        </p:nvSpPr>
        <p:spPr>
          <a:xfrm>
            <a:off x="913795" y="1732449"/>
            <a:ext cx="10353762" cy="405875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342900" marR="0" lvl="0" indent="-352990" algn="l" rtl="0">
              <a:lnSpc>
                <a:spcPct val="115000"/>
              </a:lnSpc>
              <a:spcBef>
                <a:spcPts val="1200"/>
              </a:spcBef>
              <a:spcAft>
                <a:spcPts val="0"/>
              </a:spcAft>
              <a:buClr>
                <a:srgbClr val="FFFFFF"/>
              </a:buClr>
              <a:buSzPts val="2000"/>
              <a:buFont typeface="Lustria"/>
              <a:buChar char="-"/>
            </a:pPr>
            <a:r>
              <a:rPr lang="en-US" dirty="0"/>
              <a:t>Display Board</a:t>
            </a:r>
          </a:p>
          <a:p>
            <a:pPr marL="735750" lvl="1" indent="-285750">
              <a:lnSpc>
                <a:spcPct val="115000"/>
              </a:lnSpc>
              <a:spcBef>
                <a:spcPts val="0"/>
              </a:spcBef>
              <a:spcAft>
                <a:spcPts val="0"/>
              </a:spcAft>
              <a:buClr>
                <a:srgbClr val="FFFFFF"/>
              </a:buClr>
              <a:buSzPts val="1260"/>
              <a:buFont typeface="Arial" panose="020B0604020202020204" pitchFamily="34" charset="0"/>
              <a:buChar char="•"/>
            </a:pPr>
            <a:r>
              <a:rPr lang="en-US" dirty="0"/>
              <a:t>Explanation of Project</a:t>
            </a:r>
          </a:p>
          <a:p>
            <a:pPr marL="735750" lvl="1" indent="-285750">
              <a:lnSpc>
                <a:spcPct val="115000"/>
              </a:lnSpc>
              <a:spcBef>
                <a:spcPts val="0"/>
              </a:spcBef>
              <a:spcAft>
                <a:spcPts val="0"/>
              </a:spcAft>
              <a:buClr>
                <a:srgbClr val="FFFFFF"/>
              </a:buClr>
              <a:buSzPts val="1260"/>
              <a:buFont typeface="Arial" panose="020B0604020202020204" pitchFamily="34" charset="0"/>
              <a:buChar char="•"/>
            </a:pPr>
            <a:r>
              <a:rPr lang="en-US" dirty="0"/>
              <a:t>Development process</a:t>
            </a:r>
          </a:p>
          <a:p>
            <a:pPr marL="735750" lvl="1" indent="-285750">
              <a:lnSpc>
                <a:spcPct val="115000"/>
              </a:lnSpc>
              <a:spcBef>
                <a:spcPts val="0"/>
              </a:spcBef>
              <a:spcAft>
                <a:spcPts val="0"/>
              </a:spcAft>
              <a:buClr>
                <a:srgbClr val="FFFFFF"/>
              </a:buClr>
              <a:buSzPts val="1260"/>
              <a:buFont typeface="Arial" panose="020B0604020202020204" pitchFamily="34" charset="0"/>
              <a:buChar char="•"/>
            </a:pPr>
            <a:r>
              <a:rPr lang="en-US" dirty="0"/>
              <a:t>Results from experiments/evaluation of the project</a:t>
            </a:r>
          </a:p>
          <a:p>
            <a:pPr indent="-352990">
              <a:lnSpc>
                <a:spcPct val="115000"/>
              </a:lnSpc>
              <a:spcBef>
                <a:spcPts val="1200"/>
              </a:spcBef>
              <a:spcAft>
                <a:spcPts val="0"/>
              </a:spcAft>
              <a:buClr>
                <a:srgbClr val="FFFFFF"/>
              </a:buClr>
              <a:buSzPts val="2000"/>
              <a:buFont typeface="Lustria"/>
              <a:buChar char="-"/>
            </a:pPr>
            <a:r>
              <a:rPr lang="en-US" dirty="0"/>
              <a:t>Prototype including soil, plant, and Android app</a:t>
            </a:r>
          </a:p>
          <a:p>
            <a:pPr indent="-352990">
              <a:lnSpc>
                <a:spcPct val="115000"/>
              </a:lnSpc>
              <a:spcBef>
                <a:spcPts val="1200"/>
              </a:spcBef>
              <a:spcAft>
                <a:spcPts val="0"/>
              </a:spcAft>
              <a:buClr>
                <a:srgbClr val="FFFFFF"/>
              </a:buClr>
              <a:buSzPts val="2000"/>
              <a:buFont typeface="Lustria"/>
              <a:buChar char="-"/>
            </a:pPr>
            <a:r>
              <a:rPr lang="en-US" dirty="0"/>
              <a:t>Demonstration of product</a:t>
            </a:r>
          </a:p>
        </p:txBody>
      </p:sp>
      <p:pic>
        <p:nvPicPr>
          <p:cNvPr id="2" name="Expected_Demo">
            <a:hlinkClick r:id="" action="ppaction://media"/>
            <a:extLst>
              <a:ext uri="{FF2B5EF4-FFF2-40B4-BE49-F238E27FC236}">
                <a16:creationId xmlns:a16="http://schemas.microsoft.com/office/drawing/2014/main" id="{451FEB24-2184-4960-A9FC-556DDA6201A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235825" y="3494088"/>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300"/>
    </mc:Choice>
    <mc:Fallback xmlns="">
      <p:transition spd="slow" advClick="0" advTm="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2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7" fill="hold" display="0">
                  <p:stCondLst>
                    <p:cond delay="indefinite"/>
                  </p:stCondLst>
                  <p:endCondLst>
                    <p:cond evt="onStopAudio" delay="0">
                      <p:tgtEl>
                        <p:sldTgt/>
                      </p:tgtEl>
                    </p:cond>
                  </p:endCondLst>
                </p:cTn>
                <p:tgtEl>
                  <p:spTgt spid="2"/>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14"/>
          <p:cNvSpPr txBox="1">
            <a:spLocks noGrp="1"/>
          </p:cNvSpPr>
          <p:nvPr>
            <p:ph type="ctrTitle"/>
          </p:nvPr>
        </p:nvSpPr>
        <p:spPr>
          <a:xfrm>
            <a:off x="1370693" y="1769540"/>
            <a:ext cx="9440034" cy="1828801"/>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p>
            <a:pPr marL="0" lvl="0" indent="0" algn="ctr" rtl="0">
              <a:spcBef>
                <a:spcPts val="0"/>
              </a:spcBef>
              <a:spcAft>
                <a:spcPts val="0"/>
              </a:spcAft>
              <a:buClr>
                <a:schemeClr val="lt2"/>
              </a:buClr>
              <a:buSzPts val="5400"/>
              <a:buFont typeface="Lustria"/>
              <a:buNone/>
            </a:pPr>
            <a:r>
              <a:rPr lang="en-US"/>
              <a:t>Any 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9" name="Google Shape;150;p2">
            <a:extLst>
              <a:ext uri="{FF2B5EF4-FFF2-40B4-BE49-F238E27FC236}">
                <a16:creationId xmlns:a16="http://schemas.microsoft.com/office/drawing/2014/main" id="{27CDE9B8-5290-449B-BF13-C481ABC48F18}"/>
              </a:ext>
            </a:extLst>
          </p:cNvPr>
          <p:cNvSpPr txBox="1">
            <a:spLocks/>
          </p:cNvSpPr>
          <p:nvPr/>
        </p:nvSpPr>
        <p:spPr>
          <a:xfrm>
            <a:off x="913794" y="390144"/>
            <a:ext cx="10353763" cy="970450"/>
          </a:xfrm>
          <a:prstGeom prst="rect">
            <a:avLst/>
          </a:prstGeom>
          <a:noFill/>
          <a:ln>
            <a:noFill/>
          </a:ln>
          <a:effectLst>
            <a:outerShdw blurRad="25400">
              <a:srgbClr val="000000">
                <a:alpha val="45882"/>
              </a:srgbClr>
            </a:outerShdw>
          </a:effectLst>
        </p:spPr>
        <p:txBody>
          <a:bodyPr spcFirstLastPara="1" vert="horz" wrap="square" lIns="91425" tIns="45700" rIns="91425" bIns="45700" rtlCol="0" anchor="ctr" anchorCtr="0">
            <a:norm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buClr>
                <a:schemeClr val="lt2"/>
              </a:buClr>
              <a:buSzPts val="4000"/>
              <a:buFont typeface="Lustria"/>
              <a:buNone/>
            </a:pPr>
            <a:r>
              <a:rPr lang="en-US"/>
              <a:t>Plant Parenthood Team</a:t>
            </a:r>
          </a:p>
        </p:txBody>
      </p:sp>
      <p:sp>
        <p:nvSpPr>
          <p:cNvPr id="10" name="Google Shape;151;p2">
            <a:extLst>
              <a:ext uri="{FF2B5EF4-FFF2-40B4-BE49-F238E27FC236}">
                <a16:creationId xmlns:a16="http://schemas.microsoft.com/office/drawing/2014/main" id="{4E4E3291-06CB-499D-ADE2-5ECF1E33AEFE}"/>
              </a:ext>
            </a:extLst>
          </p:cNvPr>
          <p:cNvSpPr txBox="1">
            <a:spLocks/>
          </p:cNvSpPr>
          <p:nvPr/>
        </p:nvSpPr>
        <p:spPr>
          <a:xfrm>
            <a:off x="913795" y="4032002"/>
            <a:ext cx="3300984" cy="576262"/>
          </a:xfrm>
          <a:prstGeom prst="rect">
            <a:avLst/>
          </a:prstGeom>
          <a:noFill/>
          <a:ln>
            <a:noFill/>
          </a:ln>
          <a:effectLst>
            <a:outerShdw blurRad="25400">
              <a:srgbClr val="000000">
                <a:alpha val="45882"/>
              </a:srgbClr>
            </a:outerShdw>
          </a:effectLst>
        </p:spPr>
        <p:txBody>
          <a:bodyPr spcFirstLastPara="1" vert="horz" wrap="square" lIns="91425" tIns="45700" rIns="91425" bIns="45700" rtlCol="0" anchor="b" anchorCtr="0">
            <a:no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spcBef>
                <a:spcPts val="0"/>
              </a:spcBef>
              <a:spcAft>
                <a:spcPts val="0"/>
              </a:spcAft>
              <a:buSzPts val="1400"/>
            </a:pPr>
            <a:r>
              <a:rPr lang="en-US"/>
              <a:t>Max Frisch</a:t>
            </a:r>
          </a:p>
        </p:txBody>
      </p:sp>
      <p:pic>
        <p:nvPicPr>
          <p:cNvPr id="11" name="Google Shape;152;p2" descr="A person wearing a suit and tie smiling at the camera&#10;&#10;Description automatically generated">
            <a:extLst>
              <a:ext uri="{FF2B5EF4-FFF2-40B4-BE49-F238E27FC236}">
                <a16:creationId xmlns:a16="http://schemas.microsoft.com/office/drawing/2014/main" id="{CF7118F3-E946-4F03-848A-0C0FE33F5622}"/>
              </a:ext>
            </a:extLst>
          </p:cNvPr>
          <p:cNvPicPr preferRelativeResize="0">
            <a:picLocks/>
          </p:cNvPicPr>
          <p:nvPr/>
        </p:nvPicPr>
        <p:blipFill rotWithShape="1">
          <a:blip r:embed="rId5">
            <a:alphaModFix/>
          </a:blip>
          <a:srcRect l="91" t="1009" r="-371" b="-264"/>
          <a:stretch/>
        </p:blipFill>
        <p:spPr>
          <a:xfrm>
            <a:off x="1295439" y="1733525"/>
            <a:ext cx="2535727" cy="2398860"/>
          </a:xfrm>
          <a:prstGeom prst="rect">
            <a:avLst/>
          </a:prstGeom>
          <a:ln>
            <a:noFill/>
          </a:ln>
          <a:effectLst>
            <a:outerShdw blurRad="190500" algn="tl" rotWithShape="0">
              <a:srgbClr val="000000">
                <a:alpha val="70000"/>
              </a:srgbClr>
            </a:outerShdw>
          </a:effectLst>
        </p:spPr>
      </p:pic>
      <p:sp>
        <p:nvSpPr>
          <p:cNvPr id="12" name="Google Shape;153;p2">
            <a:extLst>
              <a:ext uri="{FF2B5EF4-FFF2-40B4-BE49-F238E27FC236}">
                <a16:creationId xmlns:a16="http://schemas.microsoft.com/office/drawing/2014/main" id="{B6241957-40F9-4E65-AFE5-2F8CC5BA88D8}"/>
              </a:ext>
            </a:extLst>
          </p:cNvPr>
          <p:cNvSpPr txBox="1">
            <a:spLocks/>
          </p:cNvSpPr>
          <p:nvPr/>
        </p:nvSpPr>
        <p:spPr>
          <a:xfrm>
            <a:off x="1018225" y="4677353"/>
            <a:ext cx="3092400" cy="75870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fontScale="85000" lnSpcReduction="1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lgn="ctr">
              <a:spcBef>
                <a:spcPts val="0"/>
              </a:spcBef>
              <a:spcAft>
                <a:spcPts val="0"/>
              </a:spcAft>
              <a:buSzPts val="980"/>
              <a:buFont typeface="Wingdings 2" charset="2"/>
              <a:buNone/>
            </a:pPr>
            <a:r>
              <a:rPr lang="en-US" dirty="0"/>
              <a:t>Phone: (513) 706 – 2507</a:t>
            </a:r>
          </a:p>
          <a:p>
            <a:pPr marL="0" indent="0" algn="ctr">
              <a:spcBef>
                <a:spcPts val="880"/>
              </a:spcBef>
              <a:spcAft>
                <a:spcPts val="0"/>
              </a:spcAft>
              <a:buSzPts val="980"/>
              <a:buFont typeface="Wingdings 2" charset="2"/>
              <a:buNone/>
            </a:pPr>
            <a:r>
              <a:rPr lang="en-US" dirty="0"/>
              <a:t>Email: frischmf@mail.uc.edu</a:t>
            </a:r>
          </a:p>
        </p:txBody>
      </p:sp>
      <p:sp>
        <p:nvSpPr>
          <p:cNvPr id="13" name="Google Shape;154;p2">
            <a:extLst>
              <a:ext uri="{FF2B5EF4-FFF2-40B4-BE49-F238E27FC236}">
                <a16:creationId xmlns:a16="http://schemas.microsoft.com/office/drawing/2014/main" id="{722B79AB-022A-41A7-9098-C2F78700647B}"/>
              </a:ext>
            </a:extLst>
          </p:cNvPr>
          <p:cNvSpPr txBox="1">
            <a:spLocks/>
          </p:cNvSpPr>
          <p:nvPr/>
        </p:nvSpPr>
        <p:spPr>
          <a:xfrm>
            <a:off x="4442788" y="4027938"/>
            <a:ext cx="3300984" cy="57626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lgn="ctr">
              <a:spcBef>
                <a:spcPts val="0"/>
              </a:spcBef>
              <a:spcAft>
                <a:spcPts val="0"/>
              </a:spcAft>
              <a:buSzPts val="1400"/>
              <a:buFont typeface="Wingdings 2" charset="2"/>
              <a:buNone/>
            </a:pPr>
            <a:r>
              <a:rPr lang="en-US"/>
              <a:t>Rachael Chandler</a:t>
            </a:r>
          </a:p>
        </p:txBody>
      </p:sp>
      <p:sp>
        <p:nvSpPr>
          <p:cNvPr id="14" name="Google Shape;155;p2">
            <a:extLst>
              <a:ext uri="{FF2B5EF4-FFF2-40B4-BE49-F238E27FC236}">
                <a16:creationId xmlns:a16="http://schemas.microsoft.com/office/drawing/2014/main" id="{1FF36170-6E87-4D6A-A41E-AA1B6E5681BD}"/>
              </a:ext>
            </a:extLst>
          </p:cNvPr>
          <p:cNvSpPr txBox="1">
            <a:spLocks/>
          </p:cNvSpPr>
          <p:nvPr/>
        </p:nvSpPr>
        <p:spPr>
          <a:xfrm>
            <a:off x="4480098" y="4677353"/>
            <a:ext cx="3221153" cy="928882"/>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lgn="ctr">
              <a:spcBef>
                <a:spcPts val="0"/>
              </a:spcBef>
              <a:spcAft>
                <a:spcPts val="0"/>
              </a:spcAft>
              <a:buSzPts val="980"/>
              <a:buFont typeface="Wingdings 2" charset="2"/>
              <a:buNone/>
            </a:pPr>
            <a:r>
              <a:rPr lang="en-US" sz="1700" dirty="0"/>
              <a:t>Phone: (937) 789 – 7032</a:t>
            </a:r>
          </a:p>
          <a:p>
            <a:pPr marL="0" indent="0" algn="ctr">
              <a:spcBef>
                <a:spcPts val="880"/>
              </a:spcBef>
              <a:spcAft>
                <a:spcPts val="0"/>
              </a:spcAft>
              <a:buSzPts val="980"/>
              <a:buFont typeface="Wingdings 2" charset="2"/>
              <a:buNone/>
            </a:pPr>
            <a:r>
              <a:rPr lang="en-US" sz="1700" dirty="0"/>
              <a:t>Email: chandlra@mail.uc.edu</a:t>
            </a:r>
          </a:p>
        </p:txBody>
      </p:sp>
      <p:sp>
        <p:nvSpPr>
          <p:cNvPr id="15" name="Google Shape;156;p2">
            <a:extLst>
              <a:ext uri="{FF2B5EF4-FFF2-40B4-BE49-F238E27FC236}">
                <a16:creationId xmlns:a16="http://schemas.microsoft.com/office/drawing/2014/main" id="{C74C9123-C932-4FF6-AEF1-95A63F724D28}"/>
              </a:ext>
            </a:extLst>
          </p:cNvPr>
          <p:cNvSpPr txBox="1">
            <a:spLocks/>
          </p:cNvSpPr>
          <p:nvPr/>
        </p:nvSpPr>
        <p:spPr>
          <a:xfrm>
            <a:off x="7966697" y="4032002"/>
            <a:ext cx="3300984" cy="57626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lgn="ctr">
              <a:spcBef>
                <a:spcPts val="0"/>
              </a:spcBef>
              <a:spcAft>
                <a:spcPts val="0"/>
              </a:spcAft>
              <a:buSzPts val="1400"/>
              <a:buFont typeface="Wingdings 2" charset="2"/>
              <a:buNone/>
            </a:pPr>
            <a:r>
              <a:rPr lang="en-US"/>
              <a:t>Prof. James Hansel</a:t>
            </a:r>
          </a:p>
        </p:txBody>
      </p:sp>
      <p:sp>
        <p:nvSpPr>
          <p:cNvPr id="16" name="Google Shape;157;p2">
            <a:extLst>
              <a:ext uri="{FF2B5EF4-FFF2-40B4-BE49-F238E27FC236}">
                <a16:creationId xmlns:a16="http://schemas.microsoft.com/office/drawing/2014/main" id="{6D20B9F6-6036-4F7A-BF28-A20ABB0454A2}"/>
              </a:ext>
            </a:extLst>
          </p:cNvPr>
          <p:cNvSpPr txBox="1">
            <a:spLocks/>
          </p:cNvSpPr>
          <p:nvPr/>
        </p:nvSpPr>
        <p:spPr>
          <a:xfrm>
            <a:off x="7966575" y="4677353"/>
            <a:ext cx="3300900" cy="75870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fontScale="85000" lnSpcReduction="1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lgn="ctr">
              <a:spcBef>
                <a:spcPts val="0"/>
              </a:spcBef>
              <a:spcAft>
                <a:spcPts val="0"/>
              </a:spcAft>
              <a:buSzPts val="980"/>
              <a:buFont typeface="Wingdings 2" charset="2"/>
              <a:buNone/>
            </a:pPr>
            <a:r>
              <a:rPr lang="en-US" dirty="0"/>
              <a:t>Phone: (513) 203 – 7604</a:t>
            </a:r>
          </a:p>
          <a:p>
            <a:pPr marL="0" indent="0" algn="ctr">
              <a:spcBef>
                <a:spcPts val="880"/>
              </a:spcBef>
              <a:spcAft>
                <a:spcPts val="0"/>
              </a:spcAft>
              <a:buSzPts val="980"/>
              <a:buFont typeface="Wingdings 2" charset="2"/>
              <a:buNone/>
            </a:pPr>
            <a:r>
              <a:rPr lang="en-US" dirty="0"/>
              <a:t>Email: hanselj@greatoaks.com</a:t>
            </a:r>
          </a:p>
        </p:txBody>
      </p:sp>
      <p:pic>
        <p:nvPicPr>
          <p:cNvPr id="17" name="Google Shape;158;p2">
            <a:extLst>
              <a:ext uri="{FF2B5EF4-FFF2-40B4-BE49-F238E27FC236}">
                <a16:creationId xmlns:a16="http://schemas.microsoft.com/office/drawing/2014/main" id="{71D8A7E3-61E4-4FDC-A098-E8B5E20153F8}"/>
              </a:ext>
            </a:extLst>
          </p:cNvPr>
          <p:cNvPicPr preferRelativeResize="0"/>
          <p:nvPr/>
        </p:nvPicPr>
        <p:blipFill>
          <a:blip r:embed="rId6">
            <a:alphaModFix/>
          </a:blip>
          <a:stretch>
            <a:fillRect/>
          </a:stretch>
        </p:blipFill>
        <p:spPr>
          <a:xfrm>
            <a:off x="4826425" y="1733525"/>
            <a:ext cx="2528650" cy="2336116"/>
          </a:xfrm>
          <a:prstGeom prst="rect">
            <a:avLst/>
          </a:prstGeom>
          <a:ln>
            <a:noFill/>
          </a:ln>
          <a:effectLst>
            <a:outerShdw blurRad="190500" algn="tl" rotWithShape="0">
              <a:srgbClr val="000000">
                <a:alpha val="70000"/>
              </a:srgbClr>
            </a:outerShdw>
          </a:effectLst>
        </p:spPr>
      </p:pic>
      <p:pic>
        <p:nvPicPr>
          <p:cNvPr id="18" name="Google Shape;159;p2">
            <a:extLst>
              <a:ext uri="{FF2B5EF4-FFF2-40B4-BE49-F238E27FC236}">
                <a16:creationId xmlns:a16="http://schemas.microsoft.com/office/drawing/2014/main" id="{4519895A-FA8F-4482-8311-768F04B78A31}"/>
              </a:ext>
            </a:extLst>
          </p:cNvPr>
          <p:cNvPicPr preferRelativeResize="0"/>
          <p:nvPr/>
        </p:nvPicPr>
        <p:blipFill>
          <a:blip r:embed="rId7">
            <a:alphaModFix/>
          </a:blip>
          <a:stretch>
            <a:fillRect/>
          </a:stretch>
        </p:blipFill>
        <p:spPr>
          <a:xfrm>
            <a:off x="8448975" y="1733541"/>
            <a:ext cx="2336100" cy="2336100"/>
          </a:xfrm>
          <a:prstGeom prst="rect">
            <a:avLst/>
          </a:prstGeom>
          <a:ln>
            <a:noFill/>
          </a:ln>
          <a:effectLst>
            <a:outerShdw blurRad="190500" algn="tl" rotWithShape="0">
              <a:srgbClr val="000000">
                <a:alpha val="70000"/>
              </a:srgbClr>
            </a:outerShdw>
          </a:effectLst>
        </p:spPr>
      </p:pic>
      <p:pic>
        <p:nvPicPr>
          <p:cNvPr id="19" name="PlantParenthoodTeam">
            <a:hlinkClick r:id="" action="ppaction://media"/>
            <a:extLst>
              <a:ext uri="{FF2B5EF4-FFF2-40B4-BE49-F238E27FC236}">
                <a16:creationId xmlns:a16="http://schemas.microsoft.com/office/drawing/2014/main" id="{D7F1D5F0-4813-48A3-9052-782094570530}"/>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716463" y="2976316"/>
            <a:ext cx="609600" cy="609600"/>
          </a:xfrm>
          <a:prstGeom prst="rect">
            <a:avLst/>
          </a:prstGeom>
        </p:spPr>
      </p:pic>
    </p:spTree>
    <p:extLst>
      <p:ext uri="{BB962C8B-B14F-4D97-AF65-F5344CB8AC3E}">
        <p14:creationId xmlns:p14="http://schemas.microsoft.com/office/powerpoint/2010/main" val="3816532983"/>
      </p:ext>
    </p:extLst>
  </p:cSld>
  <p:clrMapOvr>
    <a:masterClrMapping/>
  </p:clrMapOvr>
  <mc:AlternateContent xmlns:mc="http://schemas.openxmlformats.org/markup-compatibility/2006" xmlns:p14="http://schemas.microsoft.com/office/powerpoint/2010/main">
    <mc:Choice Requires="p14">
      <p:transition spd="slow" p14:dur="2000" advClick="0" advTm="140"/>
    </mc:Choice>
    <mc:Fallback xmlns="">
      <p:transition spd="slow" advClick="0" advTm="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272"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7" fill="hold" display="0">
                  <p:stCondLst>
                    <p:cond delay="indefinite"/>
                  </p:stCondLst>
                  <p:endCondLst>
                    <p:cond evt="onStopAudio" delay="0">
                      <p:tgtEl>
                        <p:sldTgt/>
                      </p:tgtEl>
                    </p:cond>
                  </p:endCondLst>
                </p:cTn>
                <p:tgtEl>
                  <p:spTgt spid="19"/>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9C25D-6D1C-4AFB-B7A7-58B1B704921A}"/>
              </a:ext>
            </a:extLst>
          </p:cNvPr>
          <p:cNvSpPr>
            <a:spLocks noGrp="1"/>
          </p:cNvSpPr>
          <p:nvPr>
            <p:ph type="title"/>
          </p:nvPr>
        </p:nvSpPr>
        <p:spPr/>
        <p:txBody>
          <a:bodyPr/>
          <a:lstStyle/>
          <a:p>
            <a:r>
              <a:rPr lang="en-US" dirty="0"/>
              <a:t>Project Abstract</a:t>
            </a:r>
          </a:p>
        </p:txBody>
      </p:sp>
      <p:sp>
        <p:nvSpPr>
          <p:cNvPr id="3" name="Content Placeholder 2">
            <a:extLst>
              <a:ext uri="{FF2B5EF4-FFF2-40B4-BE49-F238E27FC236}">
                <a16:creationId xmlns:a16="http://schemas.microsoft.com/office/drawing/2014/main" id="{E6440B07-E92B-4066-9FE9-0F8B7FE7D8CE}"/>
              </a:ext>
            </a:extLst>
          </p:cNvPr>
          <p:cNvSpPr>
            <a:spLocks noGrp="1"/>
          </p:cNvSpPr>
          <p:nvPr>
            <p:ph idx="1"/>
          </p:nvPr>
        </p:nvSpPr>
        <p:spPr/>
        <p:txBody>
          <a:bodyPr/>
          <a:lstStyle/>
          <a:p>
            <a:pPr marL="36900" indent="0">
              <a:buNone/>
            </a:pPr>
            <a:r>
              <a:rPr lang="en-US" dirty="0"/>
              <a:t>Plants are a great way to brighten up any space and tend to provide many benefits for those who own them. However, plants are complex living things that require care and attention, often having needs that are specific to a certain plant type. It can be difficult for inexperienced plant owners to cultivate and maintain gardens or individual plants when they don’t know the needs of every type of plant they own. This is the problem that Plant Parenthood seeks to remedy. </a:t>
            </a:r>
          </a:p>
        </p:txBody>
      </p:sp>
    </p:spTree>
    <p:extLst>
      <p:ext uri="{BB962C8B-B14F-4D97-AF65-F5344CB8AC3E}">
        <p14:creationId xmlns:p14="http://schemas.microsoft.com/office/powerpoint/2010/main" val="1509065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9C25D-6D1C-4AFB-B7A7-58B1B704921A}"/>
              </a:ext>
            </a:extLst>
          </p:cNvPr>
          <p:cNvSpPr>
            <a:spLocks noGrp="1"/>
          </p:cNvSpPr>
          <p:nvPr>
            <p:ph type="title"/>
          </p:nvPr>
        </p:nvSpPr>
        <p:spPr/>
        <p:txBody>
          <a:bodyPr/>
          <a:lstStyle/>
          <a:p>
            <a:r>
              <a:rPr lang="en-US" dirty="0"/>
              <a:t>Project Abstract.. 2</a:t>
            </a:r>
          </a:p>
        </p:txBody>
      </p:sp>
      <p:sp>
        <p:nvSpPr>
          <p:cNvPr id="3" name="Content Placeholder 2">
            <a:extLst>
              <a:ext uri="{FF2B5EF4-FFF2-40B4-BE49-F238E27FC236}">
                <a16:creationId xmlns:a16="http://schemas.microsoft.com/office/drawing/2014/main" id="{E6440B07-E92B-4066-9FE9-0F8B7FE7D8CE}"/>
              </a:ext>
            </a:extLst>
          </p:cNvPr>
          <p:cNvSpPr>
            <a:spLocks noGrp="1"/>
          </p:cNvSpPr>
          <p:nvPr>
            <p:ph idx="1"/>
          </p:nvPr>
        </p:nvSpPr>
        <p:spPr/>
        <p:txBody>
          <a:bodyPr/>
          <a:lstStyle/>
          <a:p>
            <a:pPr marL="36900" indent="0">
              <a:buNone/>
            </a:pPr>
            <a:r>
              <a:rPr lang="en-US" dirty="0"/>
              <a:t>We’ve developed a solution using several new technologies to measure factors essential to plant health. By utilizing several sensors to measure soil moisture, atmospheric pressure, temperature, humidity, and light exposure we are able to provide valuable feedback to the user who is unsure of how to take care of their plant. To do this, we have attached a low-profile Raspberry Pi to a plant’s pot, and we have developed a service utilizing the </a:t>
            </a:r>
            <a:r>
              <a:rPr lang="en-US" dirty="0" err="1"/>
              <a:t>gRPC</a:t>
            </a:r>
            <a:r>
              <a:rPr lang="en-US" dirty="0"/>
              <a:t> protocol to communicate between our server, database, and Android client. Our application is developed in Python, </a:t>
            </a:r>
            <a:r>
              <a:rPr lang="en-US" dirty="0" err="1"/>
              <a:t>Protobuf</a:t>
            </a:r>
            <a:r>
              <a:rPr lang="en-US" dirty="0"/>
              <a:t>, C#, Microsoft SQL, and Kotlin respectively. Every ten minutes we are gathering current plant data and logging it in the database, so that the user can view historical data regarding the plant’s health.</a:t>
            </a:r>
          </a:p>
        </p:txBody>
      </p:sp>
    </p:spTree>
    <p:extLst>
      <p:ext uri="{BB962C8B-B14F-4D97-AF65-F5344CB8AC3E}">
        <p14:creationId xmlns:p14="http://schemas.microsoft.com/office/powerpoint/2010/main" val="25517800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9C25D-6D1C-4AFB-B7A7-58B1B704921A}"/>
              </a:ext>
            </a:extLst>
          </p:cNvPr>
          <p:cNvSpPr>
            <a:spLocks noGrp="1"/>
          </p:cNvSpPr>
          <p:nvPr>
            <p:ph type="title"/>
          </p:nvPr>
        </p:nvSpPr>
        <p:spPr/>
        <p:txBody>
          <a:bodyPr/>
          <a:lstStyle/>
          <a:p>
            <a:r>
              <a:rPr lang="en-US" dirty="0"/>
              <a:t>Project Abstract.. 3</a:t>
            </a:r>
          </a:p>
        </p:txBody>
      </p:sp>
      <p:sp>
        <p:nvSpPr>
          <p:cNvPr id="3" name="Content Placeholder 2">
            <a:extLst>
              <a:ext uri="{FF2B5EF4-FFF2-40B4-BE49-F238E27FC236}">
                <a16:creationId xmlns:a16="http://schemas.microsoft.com/office/drawing/2014/main" id="{E6440B07-E92B-4066-9FE9-0F8B7FE7D8CE}"/>
              </a:ext>
            </a:extLst>
          </p:cNvPr>
          <p:cNvSpPr>
            <a:spLocks noGrp="1"/>
          </p:cNvSpPr>
          <p:nvPr>
            <p:ph idx="1"/>
          </p:nvPr>
        </p:nvSpPr>
        <p:spPr/>
        <p:txBody>
          <a:bodyPr/>
          <a:lstStyle/>
          <a:p>
            <a:pPr marL="36900" indent="0">
              <a:buNone/>
            </a:pPr>
            <a:r>
              <a:rPr lang="en-US" dirty="0"/>
              <a:t>Additionally, every three hours the data gathered is then analyzed and compared to values in the database that establish healthy boundaries for different plant types to determine if they are in a healthy range. If the plant factors found are outside of this predetermined range, we notify the user of the issue and advise on how to best take care of the plant going forward. Our database includes information on several different types of common plants, so the user is free to branch out from the usual plants they have with confidence in their ability to care for their new addition. </a:t>
            </a:r>
          </a:p>
        </p:txBody>
      </p:sp>
    </p:spTree>
    <p:extLst>
      <p:ext uri="{BB962C8B-B14F-4D97-AF65-F5344CB8AC3E}">
        <p14:creationId xmlns:p14="http://schemas.microsoft.com/office/powerpoint/2010/main" val="4164361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9C25D-6D1C-4AFB-B7A7-58B1B704921A}"/>
              </a:ext>
            </a:extLst>
          </p:cNvPr>
          <p:cNvSpPr>
            <a:spLocks noGrp="1"/>
          </p:cNvSpPr>
          <p:nvPr>
            <p:ph type="title"/>
          </p:nvPr>
        </p:nvSpPr>
        <p:spPr/>
        <p:txBody>
          <a:bodyPr/>
          <a:lstStyle/>
          <a:p>
            <a:r>
              <a:rPr lang="en-US" dirty="0"/>
              <a:t>Project Abstract.. 4</a:t>
            </a:r>
          </a:p>
        </p:txBody>
      </p:sp>
      <p:sp>
        <p:nvSpPr>
          <p:cNvPr id="3" name="Content Placeholder 2">
            <a:extLst>
              <a:ext uri="{FF2B5EF4-FFF2-40B4-BE49-F238E27FC236}">
                <a16:creationId xmlns:a16="http://schemas.microsoft.com/office/drawing/2014/main" id="{E6440B07-E92B-4066-9FE9-0F8B7FE7D8CE}"/>
              </a:ext>
            </a:extLst>
          </p:cNvPr>
          <p:cNvSpPr>
            <a:spLocks noGrp="1"/>
          </p:cNvSpPr>
          <p:nvPr>
            <p:ph idx="1"/>
          </p:nvPr>
        </p:nvSpPr>
        <p:spPr/>
        <p:txBody>
          <a:bodyPr/>
          <a:lstStyle/>
          <a:p>
            <a:pPr marL="36900" indent="0">
              <a:buNone/>
            </a:pPr>
            <a:r>
              <a:rPr lang="en-US" dirty="0"/>
              <a:t>Plant Parenthood offers a simple solution to the average person that wants plants to be part of their life. However, it may have implications beyond an individual with house plants. Greenhouses are used to grow anything from aesthetic flowers to food sources to medicinal herbs. In such massive quantities it can be hard to monitor the health of each individual plant, or even a group of plants. By enlarging the scale and adding a few more Plant Parenthood hubs, Plant Parenthood could be used to monitor the health of many plants at once, keeping the tender aware of the status of all plants, resulting in more yield from the crop and less wasted time and resources.</a:t>
            </a:r>
          </a:p>
        </p:txBody>
      </p:sp>
    </p:spTree>
    <p:extLst>
      <p:ext uri="{BB962C8B-B14F-4D97-AF65-F5344CB8AC3E}">
        <p14:creationId xmlns:p14="http://schemas.microsoft.com/office/powerpoint/2010/main" val="635686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4000"/>
              <a:buFont typeface="Lustria"/>
              <a:buNone/>
            </a:pPr>
            <a:r>
              <a:rPr lang="en-US"/>
              <a:t>Project Description</a:t>
            </a:r>
            <a:endParaRPr/>
          </a:p>
        </p:txBody>
      </p:sp>
      <p:sp>
        <p:nvSpPr>
          <p:cNvPr id="165" name="Google Shape;165;p3"/>
          <p:cNvSpPr txBox="1">
            <a:spLocks noGrp="1"/>
          </p:cNvSpPr>
          <p:nvPr>
            <p:ph type="body" idx="1"/>
          </p:nvPr>
        </p:nvSpPr>
        <p:spPr>
          <a:xfrm>
            <a:off x="913795" y="1732449"/>
            <a:ext cx="10353762" cy="405875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36900" lvl="0" indent="0" algn="l" rtl="0">
              <a:spcBef>
                <a:spcPts val="0"/>
              </a:spcBef>
              <a:spcAft>
                <a:spcPts val="0"/>
              </a:spcAft>
              <a:buSzPts val="1400"/>
              <a:buNone/>
            </a:pPr>
            <a:r>
              <a:rPr lang="en-US" dirty="0"/>
              <a:t>Plants can be difficult to take care of - they require consistent attention, different species need different care, and unless you are familiar with plants you may not know what it is that a plant needs to be healthy or what is lacking in the care you provide. </a:t>
            </a:r>
            <a:endParaRPr dirty="0"/>
          </a:p>
          <a:p>
            <a:pPr marL="36900" lvl="0" indent="0" algn="l" rtl="0">
              <a:spcBef>
                <a:spcPts val="1000"/>
              </a:spcBef>
              <a:spcAft>
                <a:spcPts val="0"/>
              </a:spcAft>
              <a:buSzPts val="1400"/>
              <a:buNone/>
            </a:pPr>
            <a:r>
              <a:rPr lang="en-US" dirty="0"/>
              <a:t>We seek to create a holistic solution to this problem, by creating an interactive system that supplements the caretaking process and provides helpful insight to improve the health of your plant. </a:t>
            </a:r>
            <a:endParaRPr dirty="0"/>
          </a:p>
          <a:p>
            <a:pPr marL="36900" lvl="0" indent="0" algn="l" rtl="0">
              <a:spcBef>
                <a:spcPts val="1000"/>
              </a:spcBef>
              <a:spcAft>
                <a:spcPts val="0"/>
              </a:spcAft>
              <a:buSzPts val="1400"/>
              <a:buNone/>
            </a:pPr>
            <a:r>
              <a:rPr lang="en-US" dirty="0"/>
              <a:t>We aim to monitor plant health and provide the plant-owner with relevant caretaking information. This will be accomplished using a Raspberry Pi to measure different metrics related to plant health (exposure to light, rhizosphere moisture level, pH, and relative humidity), and then will be analyzed to provide the user with helpful feedback regarding plant health and advice for future care.</a:t>
            </a:r>
            <a:endParaRPr dirty="0"/>
          </a:p>
        </p:txBody>
      </p:sp>
      <p:pic>
        <p:nvPicPr>
          <p:cNvPr id="2" name="Project Desc 2">
            <a:hlinkClick r:id="" action="ppaction://media"/>
            <a:extLst>
              <a:ext uri="{FF2B5EF4-FFF2-40B4-BE49-F238E27FC236}">
                <a16:creationId xmlns:a16="http://schemas.microsoft.com/office/drawing/2014/main" id="{8467D8C1-0DF7-4704-A964-B98E5840763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475038" y="333375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540"/>
    </mc:Choice>
    <mc:Fallback xmlns="">
      <p:transition spd="slow" advClick="0" advTm="5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2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4"/>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4000"/>
              <a:buFont typeface="Lustria"/>
              <a:buNone/>
            </a:pPr>
            <a:r>
              <a:rPr lang="en-US"/>
              <a:t>User Stories</a:t>
            </a:r>
            <a:endParaRPr/>
          </a:p>
        </p:txBody>
      </p:sp>
      <p:sp>
        <p:nvSpPr>
          <p:cNvPr id="171" name="Google Shape;171;p4"/>
          <p:cNvSpPr txBox="1">
            <a:spLocks noGrp="1"/>
          </p:cNvSpPr>
          <p:nvPr>
            <p:ph type="body" idx="1"/>
          </p:nvPr>
        </p:nvSpPr>
        <p:spPr>
          <a:xfrm>
            <a:off x="913795" y="1732449"/>
            <a:ext cx="10353762" cy="405875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342900" lvl="0" indent="-306000" algn="l" rtl="0">
              <a:spcBef>
                <a:spcPts val="0"/>
              </a:spcBef>
              <a:spcAft>
                <a:spcPts val="0"/>
              </a:spcAft>
              <a:buSzPts val="1400"/>
              <a:buFont typeface="Lustria"/>
              <a:buChar char="-"/>
            </a:pPr>
            <a:r>
              <a:rPr lang="en-US" dirty="0"/>
              <a:t>As someone new to plant-care, I want to receive in the moment notice of my plant’s needs so that I can learn how to care for it better.</a:t>
            </a:r>
            <a:endParaRPr dirty="0"/>
          </a:p>
          <a:p>
            <a:pPr marL="342900" lvl="0" indent="-306000" algn="l" rtl="0">
              <a:spcBef>
                <a:spcPts val="1000"/>
              </a:spcBef>
              <a:spcAft>
                <a:spcPts val="0"/>
              </a:spcAft>
              <a:buSzPts val="1400"/>
              <a:buFont typeface="Lustria"/>
              <a:buChar char="-"/>
            </a:pPr>
            <a:r>
              <a:rPr lang="en-US"/>
              <a:t>As someone experienced with plant-care, I want to analyze in greater detail my plant’s environment so that I can implement more effective care and foster better growth.</a:t>
            </a:r>
            <a:endParaRPr/>
          </a:p>
          <a:p>
            <a:pPr marL="342900" lvl="0" indent="-306000" algn="l" rtl="0">
              <a:spcBef>
                <a:spcPts val="1000"/>
              </a:spcBef>
              <a:spcAft>
                <a:spcPts val="0"/>
              </a:spcAft>
              <a:buSzPts val="1400"/>
              <a:buFont typeface="Lustria"/>
              <a:buChar char="-"/>
            </a:pPr>
            <a:r>
              <a:rPr lang="en-US" dirty="0"/>
              <a:t>As a botanist, I want to monitor the overall health of my greenhouse so that I can address issues with specific areas of my garden.</a:t>
            </a:r>
            <a:endParaRPr dirty="0"/>
          </a:p>
          <a:p>
            <a:pPr marL="36900" lvl="0" indent="0" algn="l" rtl="0">
              <a:spcBef>
                <a:spcPts val="1000"/>
              </a:spcBef>
              <a:spcAft>
                <a:spcPts val="0"/>
              </a:spcAft>
              <a:buSzPts val="1400"/>
              <a:buNone/>
            </a:pPr>
            <a:endParaRPr dirty="0"/>
          </a:p>
        </p:txBody>
      </p:sp>
      <p:pic>
        <p:nvPicPr>
          <p:cNvPr id="2" name="User Stories">
            <a:hlinkClick r:id="" action="ppaction://media"/>
            <a:extLst>
              <a:ext uri="{FF2B5EF4-FFF2-40B4-BE49-F238E27FC236}">
                <a16:creationId xmlns:a16="http://schemas.microsoft.com/office/drawing/2014/main" id="{AFB99B08-1802-41A1-8546-5D9637113C3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339975" y="2789238"/>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580"/>
    </mc:Choice>
    <mc:Fallback xmlns="">
      <p:transition spd="slow" advClick="0" advTm="5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0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5"/>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4000"/>
              <a:buFont typeface="Lustria"/>
              <a:buNone/>
            </a:pPr>
            <a:r>
              <a:rPr lang="en-US"/>
              <a:t>Design Diagram Level I</a:t>
            </a:r>
            <a:endParaRPr/>
          </a:p>
        </p:txBody>
      </p:sp>
      <p:pic>
        <p:nvPicPr>
          <p:cNvPr id="177" name="Google Shape;177;p5" descr="A screenshot of a cell phone&#10;&#10;Description automatically generated"/>
          <p:cNvPicPr preferRelativeResize="0">
            <a:picLocks noGrp="1"/>
          </p:cNvPicPr>
          <p:nvPr>
            <p:ph type="body" idx="1"/>
          </p:nvPr>
        </p:nvPicPr>
        <p:blipFill rotWithShape="1">
          <a:blip r:embed="rId5">
            <a:alphaModFix/>
          </a:blip>
          <a:srcRect/>
          <a:stretch/>
        </p:blipFill>
        <p:spPr>
          <a:xfrm>
            <a:off x="1772459" y="1779669"/>
            <a:ext cx="8637557" cy="405923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 name="Design Diagrams">
            <a:hlinkClick r:id="" action="ppaction://media"/>
            <a:extLst>
              <a:ext uri="{FF2B5EF4-FFF2-40B4-BE49-F238E27FC236}">
                <a16:creationId xmlns:a16="http://schemas.microsoft.com/office/drawing/2014/main" id="{BB9805A0-31F1-4C6F-A9A0-70B13F7ED776}"/>
              </a:ext>
            </a:extLst>
          </p:cNvPr>
          <p:cNvPicPr>
            <a:picLocks noChangeAspect="1"/>
          </p:cNvPicPr>
          <p:nvPr>
            <a:audioFile r:link="rId1"/>
            <p:extLst>
              <p:ext uri="{DAA4B4D4-6D71-4841-9C94-3DE7FCFB9230}">
                <p14:media xmlns:p14="http://schemas.microsoft.com/office/powerpoint/2010/main" r:embed="rId2">
                  <p14:trim end="51984"/>
                </p14:media>
              </p:ext>
            </p:extLst>
          </p:nvPr>
        </p:nvPicPr>
        <p:blipFill>
          <a:blip r:embed="rId6"/>
          <a:stretch>
            <a:fillRect/>
          </a:stretch>
        </p:blipFill>
        <p:spPr>
          <a:xfrm>
            <a:off x="960438" y="3097213"/>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140"/>
    </mc:Choice>
    <mc:Fallback xmlns="">
      <p:transition spd="slow" advClick="0" advTm="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730</TotalTime>
  <Words>959</Words>
  <Application>Microsoft Office PowerPoint</Application>
  <PresentationFormat>Widescreen</PresentationFormat>
  <Paragraphs>68</Paragraphs>
  <Slides>16</Slides>
  <Notes>12</Notes>
  <HiddenSlides>0</HiddenSlides>
  <MMClips>11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Calisto MT</vt:lpstr>
      <vt:lpstr>Courier New</vt:lpstr>
      <vt:lpstr>Lustria</vt:lpstr>
      <vt:lpstr>Wingdings 2</vt:lpstr>
      <vt:lpstr>Slate</vt:lpstr>
      <vt:lpstr>PowerPoint Presentation</vt:lpstr>
      <vt:lpstr>PowerPoint Presentation</vt:lpstr>
      <vt:lpstr>Project Abstract</vt:lpstr>
      <vt:lpstr>Project Abstract.. 2</vt:lpstr>
      <vt:lpstr>Project Abstract.. 3</vt:lpstr>
      <vt:lpstr>Project Abstract.. 4</vt:lpstr>
      <vt:lpstr>Project Description</vt:lpstr>
      <vt:lpstr>User Stories</vt:lpstr>
      <vt:lpstr>Design Diagram Level I</vt:lpstr>
      <vt:lpstr>Design Diagram Level II</vt:lpstr>
      <vt:lpstr>Design Diagram Level III</vt:lpstr>
      <vt:lpstr>Project Constraints</vt:lpstr>
      <vt:lpstr>Current State of Project</vt:lpstr>
      <vt:lpstr>Project Timeline &amp; Milestones</vt:lpstr>
      <vt:lpstr>Demo</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Maximilian Frisch</dc:creator>
  <cp:lastModifiedBy>Maximilian Frisch</cp:lastModifiedBy>
  <cp:revision>58</cp:revision>
  <dcterms:created xsi:type="dcterms:W3CDTF">2019-11-19T03:45:41Z</dcterms:created>
  <dcterms:modified xsi:type="dcterms:W3CDTF">2020-04-10T05:31:18Z</dcterms:modified>
</cp:coreProperties>
</file>